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278" r:id="rId5"/>
    <p:sldId id="279" r:id="rId6"/>
    <p:sldId id="280" r:id="rId7"/>
    <p:sldId id="281" r:id="rId8"/>
    <p:sldId id="289" r:id="rId9"/>
    <p:sldId id="292" r:id="rId10"/>
    <p:sldId id="299" r:id="rId11"/>
    <p:sldId id="296" r:id="rId12"/>
    <p:sldId id="300" r:id="rId13"/>
    <p:sldId id="297" r:id="rId14"/>
    <p:sldId id="298" r:id="rId15"/>
    <p:sldId id="294" r:id="rId16"/>
    <p:sldId id="301" r:id="rId17"/>
    <p:sldId id="293" r:id="rId1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0FE"/>
    <a:srgbClr val="1F2C8F"/>
    <a:srgbClr val="202C8F"/>
    <a:srgbClr val="FDFBF6"/>
    <a:srgbClr val="AAC4E9"/>
    <a:srgbClr val="F5CDCE"/>
    <a:srgbClr val="DF8C8C"/>
    <a:srgbClr val="D4D593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9" autoAdjust="0"/>
  </p:normalViewPr>
  <p:slideViewPr>
    <p:cSldViewPr snapToGrid="0" snapToObjects="1">
      <p:cViewPr>
        <p:scale>
          <a:sx n="92" d="100"/>
          <a:sy n="92" d="100"/>
        </p:scale>
        <p:origin x="288" y="14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2B254-F115-AAF3-09C2-B631F5CDC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485599-A799-0E8C-D368-451B9DE0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4D3449-0EF5-D439-CC36-5C761D35D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F2D13-53B7-CE37-EA90-449A726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88DB6F-1A86-5713-2420-7554D75CB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5B4623-C6B7-83B6-05A1-17D69EA8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6B48C-2241-2A09-2A32-FB55BCFD6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C7B0C-730B-4FE8-3BFD-D787B1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B2BF2-C193-18BC-3798-C9611C4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E087E-B71E-C8CE-2C40-B3EACA40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id="{ABC388A2-FFC7-1A87-02FB-C97B5016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D64C4994-B525-F4C0-B74F-D5E8296D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id="{FEA70E9F-C506-413C-11EF-5915A229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id="{F19C81EC-0322-58A2-C455-6E2C84D1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id="{8D5D10FF-3DE5-39CA-FA9A-29A09DC4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BFA89E6A-8342-AE30-45E0-BC1DFE32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id="{D9D7EB49-4BC9-040F-C4CC-5771C5FB3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3CE04498-C285-EFB8-340C-1A0640781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clavedederecho.com/e-commerce/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blog.keliweb.it/2020/06/hosting-per-siti-e-commerce-differenze-ec3-ec4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69574"/>
            <a:ext cx="5385816" cy="3139970"/>
          </a:xfrm>
        </p:spPr>
        <p:txBody>
          <a:bodyPr/>
          <a:lstStyle/>
          <a:p>
            <a:r>
              <a:rPr lang="en-US" dirty="0"/>
              <a:t>E-commerce application on </a:t>
            </a:r>
            <a:r>
              <a:rPr lang="en-US" dirty="0" err="1"/>
              <a:t>ibm</a:t>
            </a:r>
            <a:r>
              <a:rPr lang="en-US" dirty="0"/>
              <a:t> cloud foundry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255267"/>
            <a:ext cx="3493008" cy="1644724"/>
          </a:xfrm>
        </p:spPr>
        <p:txBody>
          <a:bodyPr/>
          <a:lstStyle/>
          <a:p>
            <a:r>
              <a:rPr lang="en-US" dirty="0"/>
              <a:t>Thrisha 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3AB82-67D8-0A3C-944A-C34B86F4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88908" y="3059348"/>
            <a:ext cx="3771407" cy="4714874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4DE5C-BA5E-4EED-D89B-1DF334ADC77A}"/>
              </a:ext>
            </a:extLst>
          </p:cNvPr>
          <p:cNvSpPr txBox="1"/>
          <p:nvPr/>
        </p:nvSpPr>
        <p:spPr>
          <a:xfrm>
            <a:off x="10415720" y="6777677"/>
            <a:ext cx="13952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1E4C98-A1B4-F818-0279-EDCBD2BC4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445734" y="3429000"/>
            <a:ext cx="3848826" cy="4714875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4B0590-2265-DAAD-C130-CD947619EDD6}"/>
              </a:ext>
            </a:extLst>
          </p:cNvPr>
          <p:cNvSpPr txBox="1"/>
          <p:nvPr/>
        </p:nvSpPr>
        <p:spPr>
          <a:xfrm>
            <a:off x="-445734" y="8143875"/>
            <a:ext cx="3848826" cy="51935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enclavedederecho.com/e-commerc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26" y="735131"/>
            <a:ext cx="8511702" cy="735687"/>
          </a:xfrm>
        </p:spPr>
        <p:txBody>
          <a:bodyPr/>
          <a:lstStyle/>
          <a:p>
            <a:r>
              <a:rPr lang="en-US" dirty="0"/>
              <a:t>User authentication: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450765"/>
            <a:ext cx="6527800" cy="1893217"/>
          </a:xfrm>
        </p:spPr>
        <p:txBody>
          <a:bodyPr/>
          <a:lstStyle/>
          <a:p>
            <a:r>
              <a:rPr lang="en-US" dirty="0"/>
              <a:t>Implement user registration and authentication features to enable artisans and customers to access the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A6840-7B89-64C3-9693-A9DCD28C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6" y="2294021"/>
            <a:ext cx="3978442" cy="4389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3E022-4E06-6F07-8E5D-7C4DFDF05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" t="1402" b="4976"/>
          <a:stretch/>
        </p:blipFill>
        <p:spPr>
          <a:xfrm>
            <a:off x="5165558" y="2294020"/>
            <a:ext cx="4200775" cy="43233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0984A7-BEA0-E80A-68D8-B5E130CD628D}"/>
              </a:ext>
            </a:extLst>
          </p:cNvPr>
          <p:cNvSpPr/>
          <p:nvPr/>
        </p:nvSpPr>
        <p:spPr>
          <a:xfrm>
            <a:off x="7265945" y="4216285"/>
            <a:ext cx="1251959" cy="272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33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85" y="92510"/>
            <a:ext cx="6527800" cy="1256290"/>
          </a:xfrm>
        </p:spPr>
        <p:txBody>
          <a:bodyPr/>
          <a:lstStyle/>
          <a:p>
            <a:r>
              <a:rPr lang="en-US" dirty="0"/>
              <a:t>Shopping cart and checkout: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1475186" y="6533803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485" y="1361937"/>
            <a:ext cx="7893570" cy="5579190"/>
          </a:xfrm>
        </p:spPr>
        <p:txBody>
          <a:bodyPr>
            <a:normAutofit/>
          </a:bodyPr>
          <a:lstStyle/>
          <a:p>
            <a:r>
              <a:rPr lang="en-US" dirty="0"/>
              <a:t>Design and develop the shopping cart functionality and a smooth checkout process.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Shopping Cart Functionality: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Include a shopping cart icon or link in the website's header to give users easy access to their cart.</a:t>
            </a:r>
            <a:endParaRPr lang="en-IN" b="1" i="0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Smooth Checkout Process: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a multi-step checkout process, with each step clearly labeled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Order Confirmation: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Display a confirmation message and order number to users after successfully placing an order.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Error Handling and Validation: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Implement robust error handling to gracefully manage issues such as payment failures, invalid addresses, or out-of-stock items.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Testing: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Thoroughly test the entire checkout process with real and simulated transactions to identify and resolve any issues.</a:t>
            </a:r>
          </a:p>
          <a:p>
            <a:pPr marL="342900" indent="-342900">
              <a:buAutoNum type="arabicPeriod"/>
            </a:pPr>
            <a:endParaRPr lang="en-US" b="1" i="0" dirty="0">
              <a:effectLst/>
              <a:latin typeface="Söhne"/>
            </a:endParaRP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6146" name="Picture 2" descr="How to Send Effective Order Confirmation Emails [Examples + Template ...">
            <a:extLst>
              <a:ext uri="{FF2B5EF4-FFF2-40B4-BE49-F238E27FC236}">
                <a16:creationId xmlns:a16="http://schemas.microsoft.com/office/drawing/2014/main" id="{616F8DF6-6515-EA7B-1A2E-6644DDB8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35" y="4023360"/>
            <a:ext cx="6381750" cy="324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37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116378"/>
            <a:ext cx="7606692" cy="1497359"/>
          </a:xfrm>
        </p:spPr>
        <p:txBody>
          <a:bodyPr/>
          <a:lstStyle/>
          <a:p>
            <a:r>
              <a:rPr lang="en-US" dirty="0"/>
              <a:t>Payment integration: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91440" y="2462833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31" y="1719987"/>
            <a:ext cx="6527800" cy="1893217"/>
          </a:xfrm>
        </p:spPr>
        <p:txBody>
          <a:bodyPr/>
          <a:lstStyle/>
          <a:p>
            <a:r>
              <a:rPr lang="en-US" dirty="0"/>
              <a:t>Integrate  secure payment gateways to facilitate transactions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6149C-A56D-21E1-3000-A89608519DFB}"/>
              </a:ext>
            </a:extLst>
          </p:cNvPr>
          <p:cNvSpPr txBox="1"/>
          <p:nvPr/>
        </p:nvSpPr>
        <p:spPr>
          <a:xfrm>
            <a:off x="1030778" y="2211185"/>
            <a:ext cx="6866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6"/>
                </a:solidFill>
                <a:effectLst/>
                <a:latin typeface="Söhne"/>
              </a:rPr>
              <a:t>1. Choose a Payment Gateway:</a:t>
            </a:r>
            <a:endParaRPr lang="en-US" b="0" i="0" dirty="0">
              <a:solidFill>
                <a:schemeClr val="accent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Research and choose a reputable payment gateway provider that suits your business needs. Popular options include Stripe, PayPal, Square, and 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Söhne"/>
              </a:rPr>
              <a:t>Authorize.Net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1" i="0" dirty="0">
                <a:solidFill>
                  <a:schemeClr val="accent6"/>
                </a:solidFill>
                <a:effectLst/>
                <a:latin typeface="Söhne"/>
              </a:rPr>
              <a:t>Front-End Integration:</a:t>
            </a:r>
            <a:endParaRPr lang="en-US" b="0" i="0" dirty="0">
              <a:solidFill>
                <a:schemeClr val="accent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Create a user interface for customers to input payment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Design and implement a payment form that collects credit card details, billing address, and any other required information.</a:t>
            </a:r>
          </a:p>
          <a:p>
            <a:pPr algn="l"/>
            <a:r>
              <a:rPr lang="en-US" b="1" i="0" dirty="0">
                <a:solidFill>
                  <a:schemeClr val="accent6"/>
                </a:solidFill>
                <a:effectLst/>
                <a:latin typeface="Söhne"/>
              </a:rPr>
              <a:t>Back-End Integration:</a:t>
            </a:r>
            <a:endParaRPr lang="en-US" b="0" i="0" dirty="0">
              <a:solidFill>
                <a:schemeClr val="accent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Implement server-side code to handle payment 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Use the payment gateway's server-side SDK or API to make secure API requests for authorization and capture of funds.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Verify and validate payment details on the server to prevent fraudulent transactions.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004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89" y="217312"/>
            <a:ext cx="6527800" cy="724276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experiance</a:t>
            </a:r>
            <a:r>
              <a:rPr lang="en-US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488" y="941588"/>
            <a:ext cx="8043199" cy="5916412"/>
          </a:xfrm>
        </p:spPr>
        <p:txBody>
          <a:bodyPr/>
          <a:lstStyle/>
          <a:p>
            <a:r>
              <a:rPr lang="en-US" dirty="0"/>
              <a:t>Focus on providing an intuitive and visually appealing user experience for both artisan 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i="0" dirty="0">
                <a:effectLst/>
                <a:latin typeface="Söhne"/>
              </a:rPr>
              <a:t>Reviews and Ratings: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Allow users to leave feedback and ratings for products they've purchased.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Wishlist and Favorites: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 Enable users to create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wishlists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save their favorite products for future reference.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Social Sharing: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 Integrate social sharing buttons to encourage users to share their favorite products on social media.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Support and Assistance: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 Offer customer support through chat, email, or phone for any inquiries or issues.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172" name="Picture 4" descr="Emoji Feedback Rating Vector Banner. Your Feedback Text with Smiley ...">
            <a:extLst>
              <a:ext uri="{FF2B5EF4-FFF2-40B4-BE49-F238E27FC236}">
                <a16:creationId xmlns:a16="http://schemas.microsoft.com/office/drawing/2014/main" id="{4A413653-1268-36C4-2B1F-454D61BBF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6"/>
          <a:stretch/>
        </p:blipFill>
        <p:spPr bwMode="auto">
          <a:xfrm>
            <a:off x="-7298" y="4619033"/>
            <a:ext cx="3774293" cy="222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F1D68-5E98-A767-58FC-137C8031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889" y="2842953"/>
            <a:ext cx="5247976" cy="40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327989"/>
            <a:ext cx="4550664" cy="245377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550664" cy="2314448"/>
          </a:xfrm>
        </p:spPr>
        <p:txBody>
          <a:bodyPr>
            <a:normAutofit/>
          </a:bodyPr>
          <a:lstStyle/>
          <a:p>
            <a:r>
              <a:rPr lang="en-US" dirty="0"/>
              <a:t>THRISHA K</a:t>
            </a:r>
          </a:p>
          <a:p>
            <a:r>
              <a:rPr lang="en-US" dirty="0"/>
              <a:t>thrishuthrisha@gmail.com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9452"/>
            <a:ext cx="6240700" cy="2580596"/>
          </a:xfrm>
        </p:spPr>
        <p:txBody>
          <a:bodyPr/>
          <a:lstStyle/>
          <a:p>
            <a:r>
              <a:rPr lang="en-US" dirty="0"/>
              <a:t>Phase 1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Problem Definition</a:t>
            </a:r>
          </a:p>
          <a:p>
            <a:r>
              <a:rPr lang="en-US" dirty="0"/>
              <a:t>Design Thinking</a:t>
            </a:r>
          </a:p>
          <a:p>
            <a:r>
              <a:rPr lang="en-US" dirty="0"/>
              <a:t>​</a:t>
            </a:r>
          </a:p>
          <a:p>
            <a:endParaRPr lang="en-US" dirty="0"/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CF43D-8033-F6BC-245D-38F8E1A9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664" y="423153"/>
            <a:ext cx="4365610" cy="60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338" y="814388"/>
            <a:ext cx="7727030" cy="2811462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/>
          <a:lstStyle/>
          <a:p>
            <a:r>
              <a:rPr lang="en-US" dirty="0"/>
              <a:t>Phase 1 project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723748"/>
            <a:ext cx="6766560" cy="2447238"/>
          </a:xfrm>
        </p:spPr>
        <p:txBody>
          <a:bodyPr/>
          <a:lstStyle/>
          <a:p>
            <a:r>
              <a:rPr lang="en-US" dirty="0"/>
              <a:t>This project is to build an artisanal e-commerce platform using IBM cloud foundry . The goal is to connect skilled artisanal with a global audience showcasing their handmade products and providing features like secure shopping carts payment gateways and an intuitive checkout process. This involves designing the ecommerce platform, implementing necessary features , and ensuring a seamless user experience.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1F2C8F"/>
                </a:solidFill>
                <a:effectLst/>
              </a:rPr>
              <a:t>Ensure that the application is intuitive and easy to use, with a user-friendly interface that facilitates product search, selection, and purchase.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</a:rPr>
              <a:t>Ensure the application is highly available and reliable, minimizing downtime and disruptions to customers.</a:t>
            </a:r>
            <a:endParaRPr lang="en-US" dirty="0"/>
          </a:p>
        </p:txBody>
      </p:sp>
      <p:pic>
        <p:nvPicPr>
          <p:cNvPr id="1028" name="Picture 4" descr="What is e-commerce? Definition, Benefits, Types, Examples 2023">
            <a:extLst>
              <a:ext uri="{FF2B5EF4-FFF2-40B4-BE49-F238E27FC236}">
                <a16:creationId xmlns:a16="http://schemas.microsoft.com/office/drawing/2014/main" id="{E53E7EA1-B79C-4AFA-E815-95DE454D7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64" y="687014"/>
            <a:ext cx="8758136" cy="223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9591"/>
            <a:ext cx="6400800" cy="2844977"/>
          </a:xfrm>
        </p:spPr>
        <p:txBody>
          <a:bodyPr/>
          <a:lstStyle/>
          <a:p>
            <a:r>
              <a:rPr lang="en-US" dirty="0"/>
              <a:t>Design thinking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598948"/>
            <a:ext cx="6400800" cy="847695"/>
          </a:xfrm>
        </p:spPr>
        <p:txBody>
          <a:bodyPr/>
          <a:lstStyle/>
          <a:p>
            <a:r>
              <a:rPr lang="en-US" dirty="0"/>
              <a:t>Design your thought 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-726961"/>
            <a:ext cx="10671048" cy="2126438"/>
          </a:xfrm>
        </p:spPr>
        <p:txBody>
          <a:bodyPr/>
          <a:lstStyle/>
          <a:p>
            <a:r>
              <a:rPr lang="en-US" dirty="0"/>
              <a:t>Design thinking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675106"/>
            <a:ext cx="1614791" cy="900198"/>
          </a:xfrm>
        </p:spPr>
        <p:txBody>
          <a:bodyPr/>
          <a:lstStyle/>
          <a:p>
            <a:pPr lvl="0"/>
            <a:r>
              <a:rPr lang="en-US" dirty="0"/>
              <a:t>Platform</a:t>
            </a:r>
          </a:p>
          <a:p>
            <a:pPr lvl="0"/>
            <a:r>
              <a:rPr lang="en-US" dirty="0"/>
              <a:t>design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750956" y="2684833"/>
            <a:ext cx="1495991" cy="900198"/>
          </a:xfrm>
        </p:spPr>
        <p:txBody>
          <a:bodyPr/>
          <a:lstStyle/>
          <a:p>
            <a:pPr lvl="0"/>
            <a:r>
              <a:rPr lang="en-US" dirty="0"/>
              <a:t>Product </a:t>
            </a:r>
          </a:p>
          <a:p>
            <a:pPr lvl="0"/>
            <a:r>
              <a:rPr lang="en-US" dirty="0"/>
              <a:t>showcase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4638" y="2675106"/>
            <a:ext cx="2341767" cy="900198"/>
          </a:xfrm>
        </p:spPr>
        <p:txBody>
          <a:bodyPr/>
          <a:lstStyle/>
          <a:p>
            <a:pPr lvl="0"/>
            <a:r>
              <a:rPr lang="en-US" dirty="0"/>
              <a:t>User authentication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19397" y="2684833"/>
            <a:ext cx="1993392" cy="900198"/>
          </a:xfrm>
        </p:spPr>
        <p:txBody>
          <a:bodyPr/>
          <a:lstStyle/>
          <a:p>
            <a:pPr lvl="0"/>
            <a:r>
              <a:rPr lang="en-US" dirty="0"/>
              <a:t>Payment integration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</p:spPr>
        <p:txBody>
          <a:bodyPr>
            <a:normAutofit/>
          </a:bodyPr>
          <a:lstStyle/>
          <a:p>
            <a:pPr lvl="0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2BA61-D3FA-80A4-13E0-899CDE141B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1205" y="2684833"/>
            <a:ext cx="1993392" cy="900198"/>
          </a:xfrm>
        </p:spPr>
        <p:txBody>
          <a:bodyPr/>
          <a:lstStyle/>
          <a:p>
            <a:r>
              <a:rPr lang="en-IN" dirty="0"/>
              <a:t>Shopping cart and checkout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03D41-221E-21BA-399F-DB446FFDB043}"/>
              </a:ext>
            </a:extLst>
          </p:cNvPr>
          <p:cNvSpPr/>
          <p:nvPr/>
        </p:nvSpPr>
        <p:spPr>
          <a:xfrm>
            <a:off x="10167316" y="2684833"/>
            <a:ext cx="2044139" cy="8547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+mj-lt"/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-928857"/>
            <a:ext cx="6527800" cy="2627313"/>
          </a:xfrm>
        </p:spPr>
        <p:txBody>
          <a:bodyPr/>
          <a:lstStyle/>
          <a:p>
            <a:r>
              <a:rPr lang="en-US" dirty="0"/>
              <a:t>Platform design: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077" y="1743420"/>
            <a:ext cx="6527800" cy="189321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Design the platform layout with sections for product categories, individual product pages , shopping cart , checkout and payment.</a:t>
            </a:r>
          </a:p>
          <a:p>
            <a:pPr algn="l"/>
            <a:r>
              <a:rPr lang="en-US" b="1" i="0" dirty="0">
                <a:effectLst/>
                <a:latin typeface="+mj-lt"/>
              </a:rPr>
              <a:t>Product</a:t>
            </a:r>
            <a:r>
              <a:rPr lang="en-US" b="1" i="0" dirty="0">
                <a:solidFill>
                  <a:srgbClr val="374151"/>
                </a:solidFill>
                <a:effectLst/>
                <a:latin typeface="+mj-lt"/>
              </a:rPr>
              <a:t> </a:t>
            </a:r>
            <a:r>
              <a:rPr lang="en-US" b="1" i="0" dirty="0">
                <a:effectLst/>
                <a:latin typeface="+mj-lt"/>
              </a:rPr>
              <a:t>Categories</a:t>
            </a:r>
            <a:r>
              <a:rPr lang="en-US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  <a:endParaRPr lang="en-US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Below the header, create a section for product categories. This section should display images and text links to different product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Each category image should be a clickable link leading to a category page.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92856-1E97-AAB2-950A-9252BD6C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" t="24365" r="14260" b="4846"/>
          <a:stretch/>
        </p:blipFill>
        <p:spPr>
          <a:xfrm>
            <a:off x="1617745" y="3477321"/>
            <a:ext cx="6242887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38368" y="6613498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23" y="-243190"/>
            <a:ext cx="6527800" cy="2136408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b="1" i="0" dirty="0">
                <a:effectLst/>
                <a:latin typeface="+mj-lt"/>
              </a:rPr>
              <a:t>Individual product pages :</a:t>
            </a:r>
            <a:endParaRPr lang="en-US" b="0" i="0" dirty="0"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Each product should have an image, product name, price, and an "Add to Cart" button</a:t>
            </a:r>
            <a:endParaRPr lang="en-US" sz="1600" b="0" i="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A685D1-337E-CE1E-6FB9-6530BBF0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449" y="4147736"/>
            <a:ext cx="6527800" cy="262805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A45D5A-02CA-4DA9-A313-3C23FF41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11" y="1033337"/>
            <a:ext cx="6828817" cy="2236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FF6B8-27E2-B45C-7AC5-96E5FBBCC814}"/>
              </a:ext>
            </a:extLst>
          </p:cNvPr>
          <p:cNvSpPr txBox="1"/>
          <p:nvPr/>
        </p:nvSpPr>
        <p:spPr>
          <a:xfrm>
            <a:off x="1311523" y="3269905"/>
            <a:ext cx="586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  <a:latin typeface="+mj-lt"/>
              </a:rPr>
              <a:t>Shopping cart and checkout payment: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AE42F-8F88-5A61-062E-01D18FA56520}"/>
              </a:ext>
            </a:extLst>
          </p:cNvPr>
          <p:cNvSpPr txBox="1"/>
          <p:nvPr/>
        </p:nvSpPr>
        <p:spPr>
          <a:xfrm>
            <a:off x="1410511" y="3614376"/>
            <a:ext cx="5398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After adding items to the cart, users can proceed to checkout.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On the checkout page, provide various payment options such as credit/debit card, PayPal, or other payment gateways.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6CF6D0-F4B3-EB5C-DBC3-F53C11721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45"/>
          <a:stretch/>
        </p:blipFill>
        <p:spPr>
          <a:xfrm>
            <a:off x="1311523" y="4781591"/>
            <a:ext cx="8542760" cy="250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9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291829"/>
            <a:ext cx="7276289" cy="980757"/>
          </a:xfrm>
        </p:spPr>
        <p:txBody>
          <a:bodyPr/>
          <a:lstStyle/>
          <a:p>
            <a:r>
              <a:rPr lang="en-US" dirty="0"/>
              <a:t>Product showcase: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1272586"/>
            <a:ext cx="7276288" cy="5585414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Create a database to store product information such as images, descriptions, prices and categories.</a:t>
            </a:r>
          </a:p>
          <a:p>
            <a:r>
              <a:rPr lang="en-US" sz="2600" dirty="0"/>
              <a:t>Creating tables :                    </a:t>
            </a:r>
            <a:r>
              <a:rPr lang="en-US" sz="2600" b="1" i="0" dirty="0">
                <a:effectLst/>
                <a:latin typeface="Söhne"/>
              </a:rPr>
              <a:t>Products Table:</a:t>
            </a:r>
            <a:endParaRPr lang="en-US" sz="2600" b="0" i="0" dirty="0">
              <a:effectLst/>
              <a:latin typeface="Söhne"/>
            </a:endParaRPr>
          </a:p>
          <a:p>
            <a:pPr algn="l"/>
            <a:r>
              <a:rPr lang="en-US" sz="2600" b="1" i="0" dirty="0" err="1">
                <a:effectLst/>
                <a:latin typeface="Söhne"/>
              </a:rPr>
              <a:t>Attributes:</a:t>
            </a:r>
            <a:r>
              <a:rPr lang="en-US" sz="2600" b="0" i="0" dirty="0" err="1">
                <a:effectLst/>
                <a:latin typeface="Söhne"/>
              </a:rPr>
              <a:t>ProductID</a:t>
            </a:r>
            <a:r>
              <a:rPr lang="en-US" sz="2600" b="0" i="0" dirty="0">
                <a:effectLst/>
                <a:latin typeface="Söhne"/>
              </a:rPr>
              <a:t> (Primary Key, Auto-incremented),ProductName (String),Description (Text),Price (Decimal),</a:t>
            </a:r>
            <a:r>
              <a:rPr lang="en-US" sz="2600" b="0" i="0" dirty="0" err="1">
                <a:effectLst/>
                <a:latin typeface="Söhne"/>
              </a:rPr>
              <a:t>CategoryID</a:t>
            </a:r>
            <a:r>
              <a:rPr lang="en-US" sz="2600" b="0" i="0" dirty="0">
                <a:effectLst/>
                <a:latin typeface="Söhne"/>
              </a:rPr>
              <a:t> (Foreign Key),</a:t>
            </a:r>
            <a:r>
              <a:rPr lang="en-US" sz="2600" b="0" i="0" dirty="0" err="1">
                <a:effectLst/>
                <a:latin typeface="Söhne"/>
              </a:rPr>
              <a:t>ImageURL</a:t>
            </a:r>
            <a:r>
              <a:rPr lang="en-US" sz="2600" b="0" i="0" dirty="0">
                <a:effectLst/>
                <a:latin typeface="Söhne"/>
              </a:rPr>
              <a:t> (String)</a:t>
            </a:r>
          </a:p>
          <a:p>
            <a:pPr algn="l"/>
            <a:r>
              <a:rPr lang="en-US" sz="2600" b="1" i="0" dirty="0">
                <a:effectLst/>
                <a:latin typeface="Söhne"/>
              </a:rPr>
              <a:t>                                                     Categories Table:</a:t>
            </a:r>
            <a:endParaRPr lang="en-US" sz="2600" b="0" i="0" dirty="0">
              <a:effectLst/>
              <a:latin typeface="Söhne"/>
            </a:endParaRPr>
          </a:p>
          <a:p>
            <a:pPr algn="l"/>
            <a:r>
              <a:rPr lang="en-US" sz="2600" b="1" i="0" dirty="0" err="1">
                <a:effectLst/>
                <a:latin typeface="Söhne"/>
              </a:rPr>
              <a:t>Attributes:</a:t>
            </a:r>
            <a:r>
              <a:rPr lang="en-US" sz="2600" b="0" i="0" dirty="0" err="1">
                <a:effectLst/>
                <a:latin typeface="Söhne"/>
              </a:rPr>
              <a:t>CategoryID</a:t>
            </a:r>
            <a:r>
              <a:rPr lang="en-US" sz="2600" b="0" i="0" dirty="0">
                <a:effectLst/>
                <a:latin typeface="Söhne"/>
              </a:rPr>
              <a:t> (Primary Key, Auto-incremented),</a:t>
            </a:r>
            <a:r>
              <a:rPr lang="en-US" sz="2600" b="0" i="0" dirty="0" err="1">
                <a:effectLst/>
                <a:latin typeface="Söhne"/>
              </a:rPr>
              <a:t>CategoryName</a:t>
            </a:r>
            <a:r>
              <a:rPr lang="en-US" sz="2600" b="0" i="0" dirty="0">
                <a:effectLst/>
                <a:latin typeface="Söhne"/>
              </a:rPr>
              <a:t> (String)</a:t>
            </a:r>
          </a:p>
          <a:p>
            <a:pPr algn="l"/>
            <a:r>
              <a:rPr lang="en-US" sz="2600" dirty="0">
                <a:latin typeface="Söhne"/>
              </a:rPr>
              <a:t>                                                      </a:t>
            </a:r>
            <a:r>
              <a:rPr lang="en-US" sz="2600" b="1" dirty="0"/>
              <a:t>Use Cases From Backend</a:t>
            </a:r>
            <a:endParaRPr lang="en-US" sz="2600" b="1" i="0" dirty="0">
              <a:effectLst/>
            </a:endParaRPr>
          </a:p>
          <a:p>
            <a:pPr algn="l"/>
            <a:r>
              <a:rPr lang="en-US" sz="2600" b="1" i="0" dirty="0">
                <a:effectLst/>
                <a:latin typeface="Söhne"/>
              </a:rPr>
              <a:t>Product Listing</a:t>
            </a:r>
            <a:r>
              <a:rPr lang="en-US" sz="2600" b="0" i="0" dirty="0">
                <a:effectLst/>
                <a:latin typeface="Söhne"/>
              </a:rPr>
              <a:t>: Retrieve a list of products with their names, prices, and images for displaying on the website.</a:t>
            </a:r>
          </a:p>
          <a:p>
            <a:pPr algn="l"/>
            <a:r>
              <a:rPr lang="en-US" sz="2600" b="1" i="0" dirty="0" err="1">
                <a:effectLst/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600" b="1" i="0" dirty="0">
                <a:effectLst/>
                <a:highlight>
                  <a:srgbClr val="E6F0FE"/>
                </a:highlight>
                <a:latin typeface="Söhne"/>
              </a:rPr>
              <a:t> query</a:t>
            </a:r>
            <a:r>
              <a:rPr lang="en-US" sz="2600" b="1" i="1" dirty="0">
                <a:effectLst/>
                <a:highlight>
                  <a:srgbClr val="E6F0FE"/>
                </a:highlight>
                <a:latin typeface="Söhne"/>
              </a:rPr>
              <a:t>:                    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SELECT ProductName, Price,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ImageURL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 FROM Products;</a:t>
            </a:r>
          </a:p>
          <a:p>
            <a:pPr algn="l"/>
            <a:r>
              <a:rPr lang="en-US" sz="2600" b="1" i="0" dirty="0">
                <a:effectLst/>
                <a:latin typeface="Söhne"/>
              </a:rPr>
              <a:t>Category Filtering: </a:t>
            </a:r>
            <a:r>
              <a:rPr lang="en-US" sz="2600" b="0" i="0" dirty="0">
                <a:effectLst/>
                <a:latin typeface="Söhne"/>
              </a:rPr>
              <a:t>Allow users to filter products by category by querying the "Products" table based on the </a:t>
            </a:r>
            <a:r>
              <a:rPr lang="en-US" sz="2600" b="0" i="0" dirty="0" err="1">
                <a:effectLst/>
                <a:latin typeface="Söhne"/>
              </a:rPr>
              <a:t>CategoryID</a:t>
            </a:r>
            <a:r>
              <a:rPr lang="en-US" sz="2600" b="0" i="0" dirty="0">
                <a:effectLst/>
                <a:latin typeface="Söhne"/>
              </a:rPr>
              <a:t> field.</a:t>
            </a:r>
          </a:p>
          <a:p>
            <a:pPr algn="l"/>
            <a:r>
              <a:rPr lang="en-US" sz="2600" b="1" i="0" dirty="0" err="1">
                <a:effectLst/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600" b="1" i="0" dirty="0">
                <a:effectLst/>
                <a:highlight>
                  <a:srgbClr val="E6F0FE"/>
                </a:highlight>
                <a:latin typeface="Söhne"/>
              </a:rPr>
              <a:t> query: 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SELECT ProductName, Price,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ImageURL</a:t>
            </a:r>
            <a:endParaRPr lang="en-US" sz="2600" b="0" i="1" dirty="0">
              <a:effectLst/>
              <a:highlight>
                <a:srgbClr val="E6F0FE"/>
              </a:highlight>
              <a:latin typeface="Söhne"/>
            </a:endParaRPr>
          </a:p>
          <a:p>
            <a:pPr algn="l"/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FROM Products</a:t>
            </a:r>
          </a:p>
          <a:p>
            <a:pPr algn="l"/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WHERE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CategoryID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category_id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endParaRPr lang="en-US" b="1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579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407" y="5614596"/>
            <a:ext cx="7276289" cy="9807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921" y="280364"/>
            <a:ext cx="7878432" cy="7637951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Product Details: </a:t>
            </a:r>
            <a:r>
              <a:rPr lang="en-US" sz="2000" b="0" i="0" dirty="0">
                <a:effectLst/>
                <a:latin typeface="Söhne"/>
              </a:rPr>
              <a:t>Display the detailed product description and price when a user selects a specific product.</a:t>
            </a:r>
          </a:p>
          <a:p>
            <a:pPr algn="l"/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dirty="0">
                <a:highlight>
                  <a:srgbClr val="E6F0FE"/>
                </a:highlight>
                <a:latin typeface="Söhne"/>
              </a:rPr>
              <a:t> query: 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SELECT ProductName, Description, Price,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ImageURL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FROM Products WHERE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product_id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r>
              <a:rPr lang="en-US" sz="2000" b="1" i="0" dirty="0">
                <a:effectLst/>
                <a:latin typeface="Söhne"/>
              </a:rPr>
              <a:t>Adding New Products: </a:t>
            </a:r>
            <a:r>
              <a:rPr lang="en-US" sz="2000" b="0" i="0" dirty="0">
                <a:effectLst/>
                <a:latin typeface="Söhne"/>
              </a:rPr>
              <a:t>Insert new products into the "Products" table, specifying the product's name, description, price, category, and image URL.</a:t>
            </a:r>
          </a:p>
          <a:p>
            <a:pPr algn="l"/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dirty="0">
                <a:highlight>
                  <a:srgbClr val="E6F0FE"/>
                </a:highlight>
                <a:latin typeface="Söhne"/>
              </a:rPr>
              <a:t> </a:t>
            </a:r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query: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INSERT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INTO Products (ProductName, Description, Price,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CategoryID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,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ImageURL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) </a:t>
            </a:r>
          </a:p>
          <a:p>
            <a:pPr algn="l"/>
            <a:r>
              <a:rPr lang="en-US" sz="2000" i="1" dirty="0">
                <a:highlight>
                  <a:srgbClr val="E6F0FE"/>
                </a:highlight>
                <a:latin typeface="Söhne"/>
              </a:rPr>
              <a:t>VALUES ('New Product Name', 'Product Description', 19.99, 1, 'image_url.jpg');</a:t>
            </a:r>
          </a:p>
          <a:p>
            <a:pPr algn="l"/>
            <a:r>
              <a:rPr lang="en-US" sz="2000" b="1" i="0" dirty="0">
                <a:effectLst/>
                <a:latin typeface="Söhne"/>
              </a:rPr>
              <a:t>Updating Product Information: </a:t>
            </a:r>
            <a:r>
              <a:rPr lang="en-US" sz="2000" b="0" i="0" dirty="0">
                <a:effectLst/>
                <a:latin typeface="Söhne"/>
              </a:rPr>
              <a:t>Modify product details such as price, description, or image URL when necessary.</a:t>
            </a:r>
          </a:p>
          <a:p>
            <a:pPr algn="l"/>
            <a:r>
              <a:rPr lang="en-US" sz="2000" b="1" i="0" dirty="0" err="1">
                <a:effectLst/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i="0" dirty="0">
                <a:effectLst/>
                <a:highlight>
                  <a:srgbClr val="E6F0FE"/>
                </a:highlight>
                <a:latin typeface="Söhne"/>
              </a:rPr>
              <a:t> </a:t>
            </a:r>
            <a:r>
              <a:rPr lang="en-US" sz="2000" b="1" i="0" dirty="0" err="1">
                <a:effectLst/>
                <a:highlight>
                  <a:srgbClr val="E6F0FE"/>
                </a:highlight>
                <a:latin typeface="Söhne"/>
              </a:rPr>
              <a:t>query:</a:t>
            </a:r>
            <a:r>
              <a:rPr lang="en-US" sz="2000" b="0" i="1" dirty="0" err="1">
                <a:effectLst/>
                <a:highlight>
                  <a:srgbClr val="E6F0FE"/>
                </a:highlight>
                <a:latin typeface="Söhne"/>
              </a:rPr>
              <a:t>UPDATE</a:t>
            </a:r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 Products</a:t>
            </a:r>
          </a:p>
          <a:p>
            <a:pPr algn="l"/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SET Price = 24.99, Description = 'Updated Description'</a:t>
            </a:r>
          </a:p>
          <a:p>
            <a:pPr algn="l"/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WHERE </a:t>
            </a:r>
            <a:r>
              <a:rPr lang="en-US" sz="2000" b="0" i="1" dirty="0" err="1">
                <a:effectLst/>
                <a:highlight>
                  <a:srgbClr val="E6F0FE"/>
                </a:highlight>
                <a:latin typeface="Söhne"/>
              </a:rPr>
              <a:t>ProductID</a:t>
            </a:r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000" b="0" i="1" dirty="0" err="1">
                <a:effectLst/>
                <a:highlight>
                  <a:srgbClr val="E6F0FE"/>
                </a:highlight>
                <a:latin typeface="Söhne"/>
              </a:rPr>
              <a:t>product_id</a:t>
            </a:r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r>
              <a:rPr lang="en-US" sz="2000" b="1" i="0" dirty="0">
                <a:effectLst/>
                <a:latin typeface="Söhne"/>
              </a:rPr>
              <a:t>Deleting Products: </a:t>
            </a:r>
            <a:r>
              <a:rPr lang="en-US" sz="2000" b="0" i="0" dirty="0">
                <a:effectLst/>
                <a:latin typeface="Söhne"/>
              </a:rPr>
              <a:t>Remove products from the database when they are no longer available.</a:t>
            </a:r>
          </a:p>
          <a:p>
            <a:pPr algn="l"/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dirty="0">
                <a:highlight>
                  <a:srgbClr val="E6F0FE"/>
                </a:highlight>
                <a:latin typeface="Söhne"/>
              </a:rPr>
              <a:t> </a:t>
            </a:r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query: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DELETE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FROM Products WHERE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product_id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endParaRPr lang="en-US" sz="1800" b="1" i="0" dirty="0">
              <a:effectLst/>
              <a:latin typeface="Söhne"/>
            </a:endParaRP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07849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{DBECB773-CD08-436C-9B34-8758BC599870}tf78438558_win32</Template>
  <TotalTime>312</TotalTime>
  <Words>987</Words>
  <Application>Microsoft Office PowerPoint</Application>
  <PresentationFormat>Widescreen</PresentationFormat>
  <Paragraphs>102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Sabon Next LT</vt:lpstr>
      <vt:lpstr>Söhne</vt:lpstr>
      <vt:lpstr>Custom</vt:lpstr>
      <vt:lpstr>E-commerce application on ibm cloud foundry</vt:lpstr>
      <vt:lpstr>Phase 1 project</vt:lpstr>
      <vt:lpstr>Problem definition</vt:lpstr>
      <vt:lpstr>Design thinking</vt:lpstr>
      <vt:lpstr>Design thinking</vt:lpstr>
      <vt:lpstr>Platform design:</vt:lpstr>
      <vt:lpstr>PowerPoint Presentation</vt:lpstr>
      <vt:lpstr>Product showcase:</vt:lpstr>
      <vt:lpstr>PowerPoint Presentation</vt:lpstr>
      <vt:lpstr>User authentication:</vt:lpstr>
      <vt:lpstr>Shopping cart and checkout:</vt:lpstr>
      <vt:lpstr>Payment integration:</vt:lpstr>
      <vt:lpstr>User experiance: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application on ibm cloud foundry</dc:title>
  <dc:subject/>
  <dc:creator>thrisha krishnamoorthy</dc:creator>
  <cp:lastModifiedBy>thrisha krishnamoorthy</cp:lastModifiedBy>
  <cp:revision>4</cp:revision>
  <dcterms:created xsi:type="dcterms:W3CDTF">2023-09-28T04:45:45Z</dcterms:created>
  <dcterms:modified xsi:type="dcterms:W3CDTF">2023-09-28T09:57:55Z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